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3D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914400"/>
            <a:ext cx="5029200" cy="5029200"/>
          </a:xfrm>
          <a:prstGeom prst="ellipse">
            <a:avLst/>
          </a:prstGeom>
          <a:solidFill>
            <a:srgbClr val="1C7293">
              <a:alpha val="3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371600" y="2926080"/>
            <a:ext cx="3657600" cy="3657600"/>
          </a:xfrm>
          <a:prstGeom prst="ellipse">
            <a:avLst/>
          </a:prstGeom>
          <a:solidFill>
            <a:srgbClr val="02C39A">
              <a:alpha val="25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8412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КГБПОУ «Минусинский медицинский техникум»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57200" y="10058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Жизненный цикл клетки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457200" y="169164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Митоз. Мейоз.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3200400" y="2423160"/>
            <a:ext cx="274320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606040"/>
            <a:ext cx="8229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8D8E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Генетика человека с основами медицинской генетики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35661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Выполнил: </a:t>
            </a:r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студент 113 группы — Лечебное дело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Георгий Брюзгин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Минусинск,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СРАВНЕНИЕ МИТОЗА И МЕЙОЗА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2560320" cy="566928"/>
          </a:xfrm>
          <a:prstGeom prst="rect">
            <a:avLst/>
          </a:prstGeom>
          <a:solidFill>
            <a:srgbClr val="0A3D62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47472" y="795528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Признак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834640" y="777240"/>
            <a:ext cx="2926080" cy="566928"/>
          </a:xfrm>
          <a:prstGeom prst="rect">
            <a:avLst/>
          </a:prstGeom>
          <a:solidFill>
            <a:srgbClr val="0A3D62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907792" y="795528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МИТОЗ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760720" y="777240"/>
            <a:ext cx="2926080" cy="566928"/>
          </a:xfrm>
          <a:prstGeom prst="rect">
            <a:avLst/>
          </a:prstGeom>
          <a:solidFill>
            <a:srgbClr val="0A3D62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833872" y="795528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274320" y="1380744"/>
            <a:ext cx="2560320" cy="566928"/>
          </a:xfrm>
          <a:prstGeom prst="rect">
            <a:avLst/>
          </a:prstGeom>
          <a:solidFill>
            <a:srgbClr val="E8F4F8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47472" y="1399032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Тип клеток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2834640" y="1380744"/>
            <a:ext cx="2926080" cy="566928"/>
          </a:xfrm>
          <a:prstGeom prst="rect">
            <a:avLst/>
          </a:prstGeom>
          <a:solidFill>
            <a:srgbClr val="EBF5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907792" y="1399032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Соматические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760720" y="1380744"/>
            <a:ext cx="2926080" cy="566928"/>
          </a:xfrm>
          <a:prstGeom prst="rect">
            <a:avLst/>
          </a:prstGeom>
          <a:solidFill>
            <a:srgbClr val="F0FBF7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833872" y="1399032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Половые (гаметы)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1984248"/>
            <a:ext cx="2560320" cy="566928"/>
          </a:xfrm>
          <a:prstGeom prst="rect">
            <a:avLst/>
          </a:prstGeom>
          <a:solidFill>
            <a:srgbClr val="E8F4F8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47472" y="2002536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Число делений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2834640" y="1984248"/>
            <a:ext cx="2926080" cy="566928"/>
          </a:xfrm>
          <a:prstGeom prst="rect">
            <a:avLst/>
          </a:prstGeom>
          <a:solidFill>
            <a:srgbClr val="EBF5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907792" y="2002536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5760720" y="1984248"/>
            <a:ext cx="2926080" cy="566928"/>
          </a:xfrm>
          <a:prstGeom prst="rect">
            <a:avLst/>
          </a:prstGeom>
          <a:solidFill>
            <a:srgbClr val="F0FBF7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833872" y="2002536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274320" y="2587752"/>
            <a:ext cx="2560320" cy="566928"/>
          </a:xfrm>
          <a:prstGeom prst="rect">
            <a:avLst/>
          </a:prstGeom>
          <a:solidFill>
            <a:srgbClr val="E8F4F8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47472" y="2606040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Конъюгация и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кроссинговер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2834640" y="2587752"/>
            <a:ext cx="2926080" cy="566928"/>
          </a:xfrm>
          <a:prstGeom prst="rect">
            <a:avLst/>
          </a:prstGeom>
          <a:solidFill>
            <a:srgbClr val="EBF5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907792" y="2606040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Нет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5760720" y="2587752"/>
            <a:ext cx="2926080" cy="566928"/>
          </a:xfrm>
          <a:prstGeom prst="rect">
            <a:avLst/>
          </a:prstGeom>
          <a:solidFill>
            <a:srgbClr val="F0FBF7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833872" y="2606040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Есть (в профазе I)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274320" y="3191256"/>
            <a:ext cx="2560320" cy="566928"/>
          </a:xfrm>
          <a:prstGeom prst="rect">
            <a:avLst/>
          </a:prstGeom>
          <a:solidFill>
            <a:srgbClr val="E8F4F8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47472" y="3209544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Набор в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дочерних клетках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2834640" y="3191256"/>
            <a:ext cx="2926080" cy="566928"/>
          </a:xfrm>
          <a:prstGeom prst="rect">
            <a:avLst/>
          </a:prstGeom>
          <a:solidFill>
            <a:srgbClr val="EBF5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2907792" y="3209544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2c (диплоидный)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5760720" y="3191256"/>
            <a:ext cx="2926080" cy="566928"/>
          </a:xfrm>
          <a:prstGeom prst="rect">
            <a:avLst/>
          </a:prstGeom>
          <a:solidFill>
            <a:srgbClr val="F0FBF7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833872" y="3209544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1n, 1c (гаплоидный)</a:t>
            </a:r>
            <a:endParaRPr lang="en-US" sz="1200" dirty="0"/>
          </a:p>
        </p:txBody>
      </p:sp>
      <p:sp>
        <p:nvSpPr>
          <p:cNvPr id="34" name="Shape 32"/>
          <p:cNvSpPr/>
          <p:nvPr/>
        </p:nvSpPr>
        <p:spPr>
          <a:xfrm>
            <a:off x="274320" y="3794760"/>
            <a:ext cx="2560320" cy="566928"/>
          </a:xfrm>
          <a:prstGeom prst="rect">
            <a:avLst/>
          </a:prstGeom>
          <a:solidFill>
            <a:srgbClr val="E8F4F8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347472" y="3813048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Число дочерних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клеток</a:t>
            </a:r>
            <a:endParaRPr lang="en-US" sz="1200" dirty="0"/>
          </a:p>
        </p:txBody>
      </p:sp>
      <p:sp>
        <p:nvSpPr>
          <p:cNvPr id="36" name="Shape 34"/>
          <p:cNvSpPr/>
          <p:nvPr/>
        </p:nvSpPr>
        <p:spPr>
          <a:xfrm>
            <a:off x="2834640" y="3794760"/>
            <a:ext cx="2926080" cy="566928"/>
          </a:xfrm>
          <a:prstGeom prst="rect">
            <a:avLst/>
          </a:prstGeom>
          <a:solidFill>
            <a:srgbClr val="EBF5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2907792" y="3813048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200" dirty="0"/>
          </a:p>
        </p:txBody>
      </p:sp>
      <p:sp>
        <p:nvSpPr>
          <p:cNvPr id="38" name="Shape 36"/>
          <p:cNvSpPr/>
          <p:nvPr/>
        </p:nvSpPr>
        <p:spPr>
          <a:xfrm>
            <a:off x="5760720" y="3794760"/>
            <a:ext cx="2926080" cy="566928"/>
          </a:xfrm>
          <a:prstGeom prst="rect">
            <a:avLst/>
          </a:prstGeom>
          <a:solidFill>
            <a:srgbClr val="F0FBF7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833872" y="3813048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274320" y="4398264"/>
            <a:ext cx="2560320" cy="566928"/>
          </a:xfrm>
          <a:prstGeom prst="rect">
            <a:avLst/>
          </a:prstGeom>
          <a:solidFill>
            <a:srgbClr val="E8F4F8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7472" y="4416552"/>
            <a:ext cx="241401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Значение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2834640" y="4398264"/>
            <a:ext cx="2926080" cy="566928"/>
          </a:xfrm>
          <a:prstGeom prst="rect">
            <a:avLst/>
          </a:prstGeom>
          <a:solidFill>
            <a:srgbClr val="EBF5FA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2907792" y="4416552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Рост, регенерация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5760720" y="4398264"/>
            <a:ext cx="2926080" cy="566928"/>
          </a:xfrm>
          <a:prstGeom prst="rect">
            <a:avLst/>
          </a:prstGeom>
          <a:solidFill>
            <a:srgbClr val="F0FBF7"/>
          </a:solidFill>
          <a:ln w="6350">
            <a:solidFill>
              <a:srgbClr val="CCCCCC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833872" y="4416552"/>
            <a:ext cx="2779776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Половое размножение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3D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1371600"/>
            <a:ext cx="3657600" cy="3657600"/>
          </a:xfrm>
          <a:prstGeom prst="ellipse">
            <a:avLst/>
          </a:prstGeom>
          <a:solidFill>
            <a:srgbClr val="02C39A">
              <a:alpha val="18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28600"/>
            <a:ext cx="8412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БИОЛОГИЧЕСКОЕ ЗНАЧЕНИЕ МЕЙОЗА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60520" cy="1572768"/>
          </a:xfrm>
          <a:prstGeom prst="rect">
            <a:avLst/>
          </a:prstGeom>
          <a:solidFill>
            <a:srgbClr val="1C7293">
              <a:alpha val="75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65760" y="960120"/>
            <a:ext cx="502920" cy="1572768"/>
          </a:xfrm>
          <a:prstGeom prst="rect">
            <a:avLst/>
          </a:prstGeom>
          <a:solidFill>
            <a:srgbClr val="02C39A">
              <a:alpha val="9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399032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960120" y="1033272"/>
            <a:ext cx="3429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Половое размножение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960120" y="1417320"/>
            <a:ext cx="3429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Образование гамет — основа полового размножения. Обеспечивает передачу наследственной информации потомкам.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743200"/>
            <a:ext cx="4160520" cy="1572768"/>
          </a:xfrm>
          <a:prstGeom prst="rect">
            <a:avLst/>
          </a:prstGeom>
          <a:solidFill>
            <a:srgbClr val="1C7293">
              <a:alpha val="75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743200"/>
            <a:ext cx="502920" cy="1572768"/>
          </a:xfrm>
          <a:prstGeom prst="rect">
            <a:avLst/>
          </a:prstGeom>
          <a:solidFill>
            <a:srgbClr val="02C39A">
              <a:alpha val="9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3182112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960120" y="2816352"/>
            <a:ext cx="3429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Поддержание видовой нормы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60120" y="3200400"/>
            <a:ext cx="3429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Уменьшение числа хромосом вдвое при мейозе компенсируется их удвоением при оплодотворении — число хромосом вида сохраняется.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00600" y="960120"/>
            <a:ext cx="4160520" cy="1572768"/>
          </a:xfrm>
          <a:prstGeom prst="rect">
            <a:avLst/>
          </a:prstGeom>
          <a:solidFill>
            <a:srgbClr val="1C7293">
              <a:alpha val="75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800600" y="960120"/>
            <a:ext cx="502920" cy="1572768"/>
          </a:xfrm>
          <a:prstGeom prst="rect">
            <a:avLst/>
          </a:prstGeom>
          <a:solidFill>
            <a:srgbClr val="02C39A">
              <a:alpha val="9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399032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5394960" y="1033272"/>
            <a:ext cx="3429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Комбинативная изменчивость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5394960" y="1417320"/>
            <a:ext cx="3429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Случайная встреча гамет с разными наборами генов — источник генетического разнообразия потомков.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800600" y="2743200"/>
            <a:ext cx="4160520" cy="1572768"/>
          </a:xfrm>
          <a:prstGeom prst="rect">
            <a:avLst/>
          </a:prstGeom>
          <a:solidFill>
            <a:srgbClr val="1C7293">
              <a:alpha val="75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800600" y="2743200"/>
            <a:ext cx="502920" cy="1572768"/>
          </a:xfrm>
          <a:prstGeom prst="rect">
            <a:avLst/>
          </a:prstGeom>
          <a:solidFill>
            <a:srgbClr val="02C39A">
              <a:alpha val="9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00600" y="3182112"/>
            <a:ext cx="50292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5394960" y="2816352"/>
            <a:ext cx="3429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Кроссинговер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94960" y="3200400"/>
            <a:ext cx="3429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Взаимный обмен участками гомологичных хромосом создаёт новые сочетания генов, которых не было у родителей.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C729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914400"/>
            <a:ext cx="4572000" cy="4572000"/>
          </a:xfrm>
          <a:prstGeom prst="ellipse">
            <a:avLst/>
          </a:prstGeom>
          <a:solidFill>
            <a:srgbClr val="0A3D62">
              <a:alpha val="40000"/>
            </a:srgbClr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400800" y="2743200"/>
            <a:ext cx="4114800" cy="4114800"/>
          </a:xfrm>
          <a:prstGeom prst="ellipse">
            <a:avLst/>
          </a:prstGeom>
          <a:solidFill>
            <a:srgbClr val="02C39A">
              <a:alpha val="3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ВЫВОДЫ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457200" y="1051560"/>
            <a:ext cx="8229600" cy="640080"/>
          </a:xfrm>
          <a:prstGeom prst="rect">
            <a:avLst/>
          </a:prstGeom>
          <a:solidFill>
            <a:srgbClr val="0A3D62">
              <a:alpha val="60000"/>
            </a:srgbClr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069848"/>
            <a:ext cx="79552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Жизненный цикл клетки включает 3 периода интерфазы (G₁, S, G₂) и непосредственно деление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1801368"/>
            <a:ext cx="8229600" cy="640080"/>
          </a:xfrm>
          <a:prstGeom prst="rect">
            <a:avLst/>
          </a:prstGeom>
          <a:solidFill>
            <a:srgbClr val="0A3D62">
              <a:alpha val="60000"/>
            </a:srgbClr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1819656"/>
            <a:ext cx="79552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Митоз обеспечивает рост, регенерацию и сохранение диплоидного набора хромосом в соматических клетках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57200" y="2551176"/>
            <a:ext cx="8229600" cy="640080"/>
          </a:xfrm>
          <a:prstGeom prst="rect">
            <a:avLst/>
          </a:prstGeom>
          <a:solidFill>
            <a:srgbClr val="0A3D62">
              <a:alpha val="60000"/>
            </a:srgbClr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2569464"/>
            <a:ext cx="79552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 — основа полового размножения, приводит к образованию 4 гаплоидных гамет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300984"/>
            <a:ext cx="8229600" cy="640080"/>
          </a:xfrm>
          <a:prstGeom prst="rect">
            <a:avLst/>
          </a:prstGeom>
          <a:solidFill>
            <a:srgbClr val="0A3D62">
              <a:alpha val="60000"/>
            </a:srgbClr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3319272"/>
            <a:ext cx="79552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Кроссинговер в профазе I мейоза — важнейший источник генетического разнообразия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050792"/>
            <a:ext cx="8229600" cy="640080"/>
          </a:xfrm>
          <a:prstGeom prst="rect">
            <a:avLst/>
          </a:prstGeom>
          <a:solidFill>
            <a:srgbClr val="0A3D62">
              <a:alpha val="60000"/>
            </a:srgbClr>
          </a:solidFill>
          <a:ln w="635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4069080"/>
            <a:ext cx="7955280" cy="60350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</a:t>
            </a:r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Нарушение мейоза → хромосомные болезни (синдром Дауна, Тёрнера, Клайнфельтера)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28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ПЛАН ЛЕКЦИИ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640080" cy="56692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96012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1188720" y="987552"/>
            <a:ext cx="740664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25880" y="978408"/>
            <a:ext cx="7223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Клетка как основная единица биологической активности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1691640"/>
            <a:ext cx="640080" cy="56692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173736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700" dirty="0"/>
          </a:p>
        </p:txBody>
      </p:sp>
      <p:sp>
        <p:nvSpPr>
          <p:cNvPr id="9" name="Shape 7"/>
          <p:cNvSpPr/>
          <p:nvPr/>
        </p:nvSpPr>
        <p:spPr>
          <a:xfrm>
            <a:off x="1188720" y="1764792"/>
            <a:ext cx="740664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325880" y="1755648"/>
            <a:ext cx="7223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Жизненный цикл клетки и его периоды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57200" y="2468880"/>
            <a:ext cx="640080" cy="56692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251460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700" dirty="0"/>
          </a:p>
        </p:txBody>
      </p:sp>
      <p:sp>
        <p:nvSpPr>
          <p:cNvPr id="13" name="Shape 11"/>
          <p:cNvSpPr/>
          <p:nvPr/>
        </p:nvSpPr>
        <p:spPr>
          <a:xfrm>
            <a:off x="1188720" y="2542032"/>
            <a:ext cx="740664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1325880" y="2532888"/>
            <a:ext cx="7223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Митоз: фазы, механизм, биологическое значение</a:t>
            </a:r>
            <a:endParaRPr lang="en-US" sz="1500" dirty="0"/>
          </a:p>
        </p:txBody>
      </p:sp>
      <p:sp>
        <p:nvSpPr>
          <p:cNvPr id="15" name="Shape 13"/>
          <p:cNvSpPr/>
          <p:nvPr/>
        </p:nvSpPr>
        <p:spPr>
          <a:xfrm>
            <a:off x="457200" y="3246120"/>
            <a:ext cx="640080" cy="56692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57200" y="329184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700" dirty="0"/>
          </a:p>
        </p:txBody>
      </p:sp>
      <p:sp>
        <p:nvSpPr>
          <p:cNvPr id="17" name="Shape 15"/>
          <p:cNvSpPr/>
          <p:nvPr/>
        </p:nvSpPr>
        <p:spPr>
          <a:xfrm>
            <a:off x="1188720" y="3319272"/>
            <a:ext cx="740664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25880" y="3310128"/>
            <a:ext cx="7223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Мейоз: особенности, отличие от митоза</a:t>
            </a:r>
            <a:endParaRPr lang="en-US" sz="1500" dirty="0"/>
          </a:p>
        </p:txBody>
      </p:sp>
      <p:sp>
        <p:nvSpPr>
          <p:cNvPr id="19" name="Shape 17"/>
          <p:cNvSpPr/>
          <p:nvPr/>
        </p:nvSpPr>
        <p:spPr>
          <a:xfrm>
            <a:off x="457200" y="4023360"/>
            <a:ext cx="640080" cy="56692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57200" y="4069080"/>
            <a:ext cx="64008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700" dirty="0"/>
          </a:p>
        </p:txBody>
      </p:sp>
      <p:sp>
        <p:nvSpPr>
          <p:cNvPr id="21" name="Shape 19"/>
          <p:cNvSpPr/>
          <p:nvPr/>
        </p:nvSpPr>
        <p:spPr>
          <a:xfrm>
            <a:off x="1188720" y="4096512"/>
            <a:ext cx="7406640" cy="420624"/>
          </a:xfrm>
          <a:prstGeom prst="rect">
            <a:avLst/>
          </a:prstGeom>
          <a:solidFill>
            <a:srgbClr val="FFFFFF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1325880" y="4087368"/>
            <a:ext cx="722376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5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Биологическое значение мейоза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КЛЕТКА — ОСНОВНАЯ ЕДИНИЦА ЖИЗНИ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274320" y="822960"/>
            <a:ext cx="41148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Эукариотическая клетка состоит из: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74320" y="1261872"/>
            <a:ext cx="4114800" cy="749808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261872"/>
            <a:ext cx="91440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129844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Оболочка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457200" y="160934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Защита, обмен веществами с внешней средой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74320" y="2176272"/>
            <a:ext cx="4114800" cy="749808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74320" y="2176272"/>
            <a:ext cx="91440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57200" y="221284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Цитоплазма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457200" y="252374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Внутренняя среда, органеллы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74320" y="3090672"/>
            <a:ext cx="4114800" cy="749808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74320" y="3090672"/>
            <a:ext cx="91440" cy="74980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3127248"/>
            <a:ext cx="3840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Ядро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457200" y="3438144"/>
            <a:ext cx="384048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Хроматин, ядрышко, ядерный сок, оболочка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663440" y="777240"/>
            <a:ext cx="4206240" cy="411480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0" y="868680"/>
            <a:ext cx="4023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ХРОМАТИН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4754880" y="1298448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Хроматин — интенсивно окрашенные нити ядра. Состоит из деспирализованной ДНК, упакованной с белками-гистонами.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754880" y="2057400"/>
            <a:ext cx="3931920" cy="731520"/>
          </a:xfrm>
          <a:prstGeom prst="rect">
            <a:avLst/>
          </a:prstGeom>
          <a:solidFill>
            <a:srgbClr val="1C7293">
              <a:alpha val="7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09397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Эухроматин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846320" y="236829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Слабоокрашен, активен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Проходит транскрипция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4754880" y="2926080"/>
            <a:ext cx="3931920" cy="731520"/>
          </a:xfrm>
          <a:prstGeom prst="rect">
            <a:avLst/>
          </a:prstGeom>
          <a:solidFill>
            <a:srgbClr val="1C7293">
              <a:alpha val="7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46320" y="296265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Гетерохроматин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846320" y="323697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Активно окрашен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Спирализован, неактивен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4754880" y="3794760"/>
            <a:ext cx="3931920" cy="731520"/>
          </a:xfrm>
          <a:prstGeom prst="rect">
            <a:avLst/>
          </a:prstGeom>
          <a:solidFill>
            <a:srgbClr val="1C7293">
              <a:alpha val="7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846320" y="3831336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Тельце Барра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846320" y="4105656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Половой хроматин у ♀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Диагностическое значение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8580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ЖИЗНЕННЫЙ ЦИКЛ КЛЕТКИ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365760" y="804672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Жизненный цикл клетки — от момента её возникновения в результате деления до её собственного деления или гибели. Период между делениями называется интерфазой.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274320" y="1417320"/>
            <a:ext cx="2743200" cy="3337560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50876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G₁</a:t>
            </a:r>
            <a:endParaRPr lang="en-US" sz="3400" dirty="0"/>
          </a:p>
        </p:txBody>
      </p:sp>
      <p:sp>
        <p:nvSpPr>
          <p:cNvPr id="7" name="Shape 5"/>
          <p:cNvSpPr/>
          <p:nvPr/>
        </p:nvSpPr>
        <p:spPr>
          <a:xfrm>
            <a:off x="365760" y="2157984"/>
            <a:ext cx="256032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226771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Пресинтетический период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65760" y="2798064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Следует сразу за делением. Клетка интенсивно растёт. Каждая хромосома состоит из 1 хроматиды.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731520" y="4251960"/>
            <a:ext cx="1828800" cy="347472"/>
          </a:xfrm>
          <a:prstGeom prst="roundRect">
            <a:avLst>
              <a:gd name="adj" fmla="val 1315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4261104"/>
            <a:ext cx="1828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2c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3200400" y="1417320"/>
            <a:ext cx="2743200" cy="333756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00400" y="150876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</a:t>
            </a:r>
            <a:endParaRPr lang="en-US" sz="3400" dirty="0"/>
          </a:p>
        </p:txBody>
      </p:sp>
      <p:sp>
        <p:nvSpPr>
          <p:cNvPr id="14" name="Shape 12"/>
          <p:cNvSpPr/>
          <p:nvPr/>
        </p:nvSpPr>
        <p:spPr>
          <a:xfrm>
            <a:off x="3291840" y="2157984"/>
            <a:ext cx="256032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91840" y="226771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Синтетический период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91840" y="2798064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Репликация ДНК, синтез РНК и гистонов. Каждая хромосома состоит из 2 хроматид.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0" y="4251960"/>
            <a:ext cx="1828800" cy="347472"/>
          </a:xfrm>
          <a:prstGeom prst="roundRect">
            <a:avLst>
              <a:gd name="adj" fmla="val 1315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0" y="4261104"/>
            <a:ext cx="1828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4c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6126480" y="1417320"/>
            <a:ext cx="2743200" cy="333756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126480" y="1508760"/>
            <a:ext cx="27432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G₂</a:t>
            </a:r>
            <a:endParaRPr lang="en-US" sz="3400" dirty="0"/>
          </a:p>
        </p:txBody>
      </p:sp>
      <p:sp>
        <p:nvSpPr>
          <p:cNvPr id="21" name="Shape 19"/>
          <p:cNvSpPr/>
          <p:nvPr/>
        </p:nvSpPr>
        <p:spPr>
          <a:xfrm>
            <a:off x="6217920" y="2157984"/>
            <a:ext cx="2560320" cy="36576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217920" y="2267712"/>
            <a:ext cx="25603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Постсинтетический период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217920" y="2798064"/>
            <a:ext cx="256032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Запасается энергия, синтез белков. Клетка готовится к делению. 2 хроматиды на хромосому.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583680" y="4251960"/>
            <a:ext cx="1828800" cy="347472"/>
          </a:xfrm>
          <a:prstGeom prst="roundRect">
            <a:avLst>
              <a:gd name="adj" fmla="val 13158"/>
            </a:avLst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583680" y="4261104"/>
            <a:ext cx="1828800" cy="32918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4c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3D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457200"/>
            <a:ext cx="4114800" cy="4114800"/>
          </a:xfrm>
          <a:prstGeom prst="ellipse">
            <a:avLst/>
          </a:prstGeom>
          <a:solidFill>
            <a:srgbClr val="1C7293">
              <a:alpha val="2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54864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МИТОЗ</a:t>
            </a:r>
            <a:endParaRPr lang="en-US" sz="5400" dirty="0"/>
          </a:p>
        </p:txBody>
      </p:sp>
      <p:sp>
        <p:nvSpPr>
          <p:cNvPr id="4" name="Text 2"/>
          <p:cNvSpPr/>
          <p:nvPr/>
        </p:nvSpPr>
        <p:spPr>
          <a:xfrm>
            <a:off x="457200" y="141732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Непрямое деление соматических клеток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457200" y="196596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Митоз — это непрямое деление клетки, при котором из хроматина формируются хромосомы и дочерние клетки получают тот же набор хромосом, что и материнская клетка.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365760" y="2889504"/>
            <a:ext cx="274320" cy="27432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777240" y="2834640"/>
            <a:ext cx="8046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Делит соматические клетки организма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65760" y="3419856"/>
            <a:ext cx="274320" cy="27432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77240" y="3364992"/>
            <a:ext cx="8046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Сохраняет диплоидный набор хромосом (2n, 2c)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65760" y="3950208"/>
            <a:ext cx="274320" cy="274320"/>
          </a:xfrm>
          <a:prstGeom prst="ellipse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3895344"/>
            <a:ext cx="8046720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Обеспечивает рост и регенерацию тканей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ФАЗЫ МИТОЗА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01168" y="777240"/>
            <a:ext cx="20574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1A6B8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01168" y="777240"/>
            <a:ext cx="2057400" cy="713232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01168" y="77724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↺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859536" y="822960"/>
            <a:ext cx="1325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ПРОФАЗА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10896" y="16276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Хромосомы спирализуются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10896" y="23134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Ядрышко и ядерная оболочка распадаются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10896" y="29992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A6B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Образуется веретено деления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429768" y="4645152"/>
            <a:ext cx="1600200" cy="256032"/>
          </a:xfrm>
          <a:prstGeom prst="rect">
            <a:avLst/>
          </a:prstGeom>
          <a:solidFill>
            <a:srgbClr val="1A6B8A"/>
          </a:solidFill>
          <a:ln w="12700">
            <a:solidFill>
              <a:srgbClr val="1A6B8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29768" y="4645152"/>
            <a:ext cx="1600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4c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2414016" y="777240"/>
            <a:ext cx="20574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1C729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14016" y="777240"/>
            <a:ext cx="2057400" cy="7132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14016" y="77724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═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3072384" y="822960"/>
            <a:ext cx="1325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МЕТАФАЗА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2523744" y="16276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Нити веретена крепятся к центромерам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23744" y="23134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Хромосомы выстраиваются на экваторе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2523744" y="29992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C729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Наилучшее время для изучения хромосом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2642616" y="4645152"/>
            <a:ext cx="1600200" cy="2560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642616" y="4645152"/>
            <a:ext cx="1600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4c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626864" y="777240"/>
            <a:ext cx="20574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02809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626864" y="777240"/>
            <a:ext cx="2057400" cy="71323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626864" y="77724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↑↓</a:t>
            </a:r>
            <a:endParaRPr lang="en-US" sz="2200" dirty="0"/>
          </a:p>
        </p:txBody>
      </p:sp>
      <p:sp>
        <p:nvSpPr>
          <p:cNvPr id="25" name="Text 23"/>
          <p:cNvSpPr/>
          <p:nvPr/>
        </p:nvSpPr>
        <p:spPr>
          <a:xfrm>
            <a:off x="5285232" y="822960"/>
            <a:ext cx="1325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АНАФАЗА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4736592" y="16276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Центромеры делятся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736592" y="23134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809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Однохроматидные хромосомы расходятся к полюсам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855464" y="4645152"/>
            <a:ext cx="1600200" cy="25603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55464" y="4645152"/>
            <a:ext cx="1600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4n, 4c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6839712" y="777240"/>
            <a:ext cx="20574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02A88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839712" y="777240"/>
            <a:ext cx="2057400" cy="713232"/>
          </a:xfrm>
          <a:prstGeom prst="rect">
            <a:avLst/>
          </a:prstGeom>
          <a:solidFill>
            <a:srgbClr val="02A88A"/>
          </a:solidFill>
          <a:ln w="12700">
            <a:solidFill>
              <a:srgbClr val="02A88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839712" y="777240"/>
            <a:ext cx="640080" cy="7132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◎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7498080" y="822960"/>
            <a:ext cx="1325880" cy="6217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ТЕЛОФАЗА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6949440" y="16276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A8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Хромосомы деспирализуются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6949440" y="23134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A8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Формируется ядерная оболочка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6949440" y="2999232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2A8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▸ </a:t>
            </a:r>
            <a:pPr indent="0" marL="0">
              <a:buNone/>
            </a:pPr>
            <a:r>
              <a:rPr lang="en-US" sz="11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Цитокинез → 2 дочерние клетки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7068312" y="4645152"/>
            <a:ext cx="1600200" cy="256032"/>
          </a:xfrm>
          <a:prstGeom prst="rect">
            <a:avLst/>
          </a:prstGeom>
          <a:solidFill>
            <a:srgbClr val="02A88A"/>
          </a:solidFill>
          <a:ln w="12700">
            <a:solidFill>
              <a:srgbClr val="02A88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068312" y="4645152"/>
            <a:ext cx="1600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2n, 2c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1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БИОЛОГИЧЕСКОЕ ЗНАЧЕНИЕ МИТОЗА</a:t>
            </a:r>
            <a:endParaRPr lang="en-US" sz="2100" dirty="0"/>
          </a:p>
        </p:txBody>
      </p:sp>
      <p:sp>
        <p:nvSpPr>
          <p:cNvPr id="4" name="Shape 2"/>
          <p:cNvSpPr/>
          <p:nvPr/>
        </p:nvSpPr>
        <p:spPr>
          <a:xfrm>
            <a:off x="274320" y="868680"/>
            <a:ext cx="4206240" cy="1920240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868680"/>
            <a:ext cx="594360" cy="19202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43560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960120" y="1051560"/>
            <a:ext cx="3429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Постоянство кариотипа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960120" y="1508760"/>
            <a:ext cx="3429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 всех клетках тела поддерживается постоянное число хромосом (2n, 2c)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868680"/>
            <a:ext cx="4206240" cy="1920240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754880" y="868680"/>
            <a:ext cx="594360" cy="19202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54880" y="143560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2" name="Text 10"/>
          <p:cNvSpPr/>
          <p:nvPr/>
        </p:nvSpPr>
        <p:spPr>
          <a:xfrm>
            <a:off x="5440680" y="1051560"/>
            <a:ext cx="3429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Рост организма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5440680" y="1508760"/>
            <a:ext cx="3429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 счёт митоза увеличивается число клеток, что обеспечивает рост тканей и органов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274320" y="2971800"/>
            <a:ext cx="4206240" cy="1920240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74320" y="2971800"/>
            <a:ext cx="594360" cy="19202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4320" y="353872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960120" y="3154680"/>
            <a:ext cx="3429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Замена клеток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960120" y="3611880"/>
            <a:ext cx="3429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Функционирующие устаревшие клетки (кожные, кровяные) заменяются новыми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54880" y="2971800"/>
            <a:ext cx="4206240" cy="1920240"/>
          </a:xfrm>
          <a:prstGeom prst="rect">
            <a:avLst/>
          </a:prstGeom>
          <a:solidFill>
            <a:srgbClr val="E8F4F8"/>
          </a:solidFill>
          <a:ln w="12700">
            <a:solidFill>
              <a:srgbClr val="1C729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754880" y="2971800"/>
            <a:ext cx="594360" cy="192024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0" y="3538728"/>
            <a:ext cx="5943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5440680" y="3154680"/>
            <a:ext cx="34290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Регенерация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5440680" y="3611880"/>
            <a:ext cx="34290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1E2D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Восстановление повреждённых тканей и органов происходит благодаря митотическому делению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3D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2743200"/>
            <a:ext cx="4114800" cy="4114800"/>
          </a:xfrm>
          <a:prstGeom prst="ellipse">
            <a:avLst/>
          </a:prstGeom>
          <a:solidFill>
            <a:srgbClr val="02C39A">
              <a:alpha val="2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-731520"/>
            <a:ext cx="3200400" cy="3200400"/>
          </a:xfrm>
          <a:prstGeom prst="ellipse">
            <a:avLst/>
          </a:prstGeom>
          <a:solidFill>
            <a:srgbClr val="1C7293">
              <a:alpha val="30000"/>
            </a:srgbClr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457200"/>
            <a:ext cx="54864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457200" y="137160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Редукционное деление — образование половых клеток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92024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 — это деление, приводящее к уменьшению числа хромосом вдвое. С помощью мейоза происходит образование и созревание половых клеток (гамет) в яичках и яичниках.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457200" y="2834640"/>
            <a:ext cx="2743200" cy="2011680"/>
          </a:xfrm>
          <a:prstGeom prst="rect">
            <a:avLst/>
          </a:prstGeom>
          <a:solidFill>
            <a:srgbClr val="1C7293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57200" y="29077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ДЕЛЕНИЯ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548640" y="3456432"/>
            <a:ext cx="2560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Два последовательных деления: редукционное и эквационное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383280" y="2834640"/>
            <a:ext cx="2743200" cy="2011680"/>
          </a:xfrm>
          <a:prstGeom prst="rect">
            <a:avLst/>
          </a:prstGeom>
          <a:solidFill>
            <a:srgbClr val="1C7293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383280" y="29077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1n, 1c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474720" y="3456432"/>
            <a:ext cx="2560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результате образуются гаплоидные клетки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309360" y="2834640"/>
            <a:ext cx="2743200" cy="2011680"/>
          </a:xfrm>
          <a:prstGeom prst="rect">
            <a:avLst/>
          </a:prstGeom>
          <a:solidFill>
            <a:srgbClr val="1C7293">
              <a:alpha val="80000"/>
            </a:srgbClr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309360" y="2907792"/>
            <a:ext cx="274320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2C3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ГАМЕТЫ</a:t>
            </a:r>
            <a:endParaRPr lang="en-US" sz="2000" dirty="0"/>
          </a:p>
        </p:txBody>
      </p:sp>
      <p:sp>
        <p:nvSpPr>
          <p:cNvPr id="15" name="Text 13"/>
          <p:cNvSpPr/>
          <p:nvPr/>
        </p:nvSpPr>
        <p:spPr>
          <a:xfrm>
            <a:off x="6400800" y="3456432"/>
            <a:ext cx="256032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Из одной клетки образуются 4 гаплоидные клетки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8F4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58368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45720"/>
            <a:ext cx="85953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ДЕЛЕНИЯ МЕЙОЗА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274320" y="777240"/>
            <a:ext cx="41148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1C7293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274320" y="777240"/>
            <a:ext cx="4114800" cy="502920"/>
          </a:xfrm>
          <a:prstGeom prst="rect">
            <a:avLst/>
          </a:prstGeom>
          <a:solidFill>
            <a:srgbClr val="0A3D62"/>
          </a:solidFill>
          <a:ln w="12700">
            <a:solidFill>
              <a:srgbClr val="0A3D6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80467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 I — Редукционное деление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65760" y="1371600"/>
            <a:ext cx="54864" cy="7132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0352" y="138988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Профаза I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30352" y="166420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Длительная. Конъюгация гомологичных хромосом — КРОССИНГОВЕР. Обмен участками между гомологами → рекомбинация генов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" y="2240280"/>
            <a:ext cx="54864" cy="7132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0352" y="225856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Метафаза I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30352" y="253288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Бивалентные хромосомы (пары) выстраиваются в экваториальной плоскости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3108960"/>
            <a:ext cx="54864" cy="7132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30352" y="312724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Анафаза I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30352" y="340156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Центромеры не делятся. К полюсам расходятся целые гомологичные хромосомы (2 хроматиды)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3977640"/>
            <a:ext cx="54864" cy="713232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30352" y="399592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Телофаза I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530352" y="427024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У каждого полюса набор 1n, 2c (гаплоидный). ДНК не удваивается перед Мейозом II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754880" y="777240"/>
            <a:ext cx="4114800" cy="4160520"/>
          </a:xfrm>
          <a:prstGeom prst="rect">
            <a:avLst/>
          </a:prstGeom>
          <a:solidFill>
            <a:srgbClr val="FFFFFF"/>
          </a:solidFill>
          <a:ln w="25400">
            <a:solidFill>
              <a:srgbClr val="1C7293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54880" y="777240"/>
            <a:ext cx="4114800" cy="502920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804672"/>
            <a:ext cx="3931920" cy="43891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МЕЙОЗ II — Эквационное деление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846320" y="1371600"/>
            <a:ext cx="54864" cy="7132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10912" y="138988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Профаза II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010912" y="166420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Короткая. Хромосомы спирализуются, ядерная оболочка растворяется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4846320" y="2240280"/>
            <a:ext cx="54864" cy="7132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010912" y="225856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Метафаза II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5010912" y="253288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Хромосомы выстраиваются на экваторе, нити веретена крепятся к центромерам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46320" y="3108960"/>
            <a:ext cx="54864" cy="7132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010912" y="312724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Анафаза II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10912" y="340156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Центромеры делятся, сестринские хроматиды расходятся к полюсам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846320" y="3977640"/>
            <a:ext cx="54864" cy="713232"/>
          </a:xfrm>
          <a:prstGeom prst="rect">
            <a:avLst/>
          </a:prstGeom>
          <a:solidFill>
            <a:srgbClr val="1C7293"/>
          </a:solidFill>
          <a:ln w="12700">
            <a:solidFill>
              <a:srgbClr val="1C729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010912" y="3995928"/>
            <a:ext cx="37490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A3D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Телофаза II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010912" y="4270248"/>
            <a:ext cx="374904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гаплоидные клетки с набором 1n, 1c. Готовые гаметы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Жизненный цикл клетки. Митоз. Мейоз.</dc:title>
  <dc:subject>PptxGenJS Presentation</dc:subject>
  <dc:creator>PptxGenJS</dc:creator>
  <cp:lastModifiedBy>PptxGenJS</cp:lastModifiedBy>
  <cp:revision>1</cp:revision>
  <dcterms:created xsi:type="dcterms:W3CDTF">2026-06-03T00:29:49Z</dcterms:created>
  <dcterms:modified xsi:type="dcterms:W3CDTF">2026-06-03T00:29:49Z</dcterms:modified>
</cp:coreProperties>
</file>